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9" r:id="rId4"/>
    <p:sldId id="260" r:id="rId5"/>
    <p:sldId id="265" r:id="rId6"/>
    <p:sldId id="278" r:id="rId7"/>
    <p:sldId id="279" r:id="rId8"/>
    <p:sldId id="280" r:id="rId9"/>
    <p:sldId id="261" r:id="rId10"/>
    <p:sldId id="262" r:id="rId11"/>
    <p:sldId id="263" r:id="rId12"/>
    <p:sldId id="281" r:id="rId13"/>
    <p:sldId id="264" r:id="rId14"/>
    <p:sldId id="277" r:id="rId15"/>
    <p:sldId id="266" r:id="rId16"/>
    <p:sldId id="268" r:id="rId17"/>
    <p:sldId id="267" r:id="rId18"/>
    <p:sldId id="258" r:id="rId19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14" autoAdjust="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regneark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regneark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a-DK"/>
  <c:chart>
    <c:autoTitleDeleted val="1"/>
    <c:plotArea>
      <c:layout>
        <c:manualLayout>
          <c:layoutTarget val="inner"/>
          <c:xMode val="edge"/>
          <c:yMode val="edge"/>
          <c:x val="0.11916922901136412"/>
          <c:y val="6.2090332458442879E-2"/>
          <c:w val="0.84768189460779986"/>
          <c:h val="0.70444072615923015"/>
        </c:manualLayout>
      </c:layout>
      <c:barChart>
        <c:barDir val="col"/>
        <c:grouping val="clustered"/>
        <c:ser>
          <c:idx val="0"/>
          <c:order val="0"/>
          <c:tx>
            <c:strRef>
              <c:f>'Ark1'!$B$1</c:f>
              <c:strCache>
                <c:ptCount val="1"/>
                <c:pt idx="0">
                  <c:v>Samlet kontingent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</c:spPr>
          <c:dPt>
            <c:idx val="10"/>
            <c:spPr>
              <a:solidFill>
                <a:srgbClr val="1F497D"/>
              </a:solidFill>
              <a:ln>
                <a:noFill/>
              </a:ln>
            </c:spPr>
          </c:dPt>
          <c:dPt>
            <c:idx val="11"/>
            <c:spPr>
              <a:solidFill>
                <a:srgbClr val="1F497D">
                  <a:alpha val="50000"/>
                </a:srgbClr>
              </a:solidFill>
              <a:ln>
                <a:noFill/>
              </a:ln>
            </c:spPr>
          </c:dPt>
          <c:cat>
            <c:numRef>
              <c:f>'Ark1'!$A$2:$A$13</c:f>
              <c:numCache>
                <c:formatCode>General</c:formatCod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numCache>
            </c:numRef>
          </c:cat>
          <c:val>
            <c:numRef>
              <c:f>'Ark1'!$B$2:$B$13</c:f>
              <c:numCache>
                <c:formatCode>General</c:formatCode>
                <c:ptCount val="12"/>
                <c:pt idx="0">
                  <c:v>109500</c:v>
                </c:pt>
                <c:pt idx="1">
                  <c:v>107000</c:v>
                </c:pt>
                <c:pt idx="2">
                  <c:v>116000</c:v>
                </c:pt>
                <c:pt idx="3">
                  <c:v>174000</c:v>
                </c:pt>
                <c:pt idx="4">
                  <c:v>174000</c:v>
                </c:pt>
                <c:pt idx="5">
                  <c:v>174000</c:v>
                </c:pt>
                <c:pt idx="6">
                  <c:v>145000</c:v>
                </c:pt>
                <c:pt idx="7">
                  <c:v>145000</c:v>
                </c:pt>
                <c:pt idx="8">
                  <c:v>145000</c:v>
                </c:pt>
                <c:pt idx="9">
                  <c:v>145000</c:v>
                </c:pt>
                <c:pt idx="10">
                  <c:v>174000</c:v>
                </c:pt>
                <c:pt idx="11">
                  <c:v>203000</c:v>
                </c:pt>
              </c:numCache>
            </c:numRef>
          </c:val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Egenkapital</c:v>
                </c:pt>
              </c:strCache>
            </c:strRef>
          </c:tx>
          <c:spPr>
            <a:solidFill>
              <a:srgbClr val="FFFF00"/>
            </a:solidFill>
            <a:ln w="63500">
              <a:noFill/>
            </a:ln>
          </c:spPr>
          <c:dPt>
            <c:idx val="10"/>
            <c:spPr>
              <a:solidFill>
                <a:srgbClr val="FFFF00">
                  <a:alpha val="50000"/>
                </a:srgbClr>
              </a:solidFill>
              <a:ln w="63500">
                <a:noFill/>
              </a:ln>
            </c:spPr>
          </c:dPt>
          <c:dPt>
            <c:idx val="11"/>
            <c:spPr>
              <a:solidFill>
                <a:srgbClr val="FFFF00">
                  <a:alpha val="50000"/>
                </a:srgbClr>
              </a:solidFill>
              <a:ln w="63500">
                <a:noFill/>
              </a:ln>
            </c:spPr>
          </c:dPt>
          <c:trendline>
            <c:trendlineType val="movingAvg"/>
            <c:period val="2"/>
          </c:trendline>
          <c:cat>
            <c:numRef>
              <c:f>'Ark1'!$A$2:$A$13</c:f>
              <c:numCache>
                <c:formatCode>General</c:formatCod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numCache>
            </c:numRef>
          </c:cat>
          <c:val>
            <c:numRef>
              <c:f>'Ark1'!$C$2:$C$13</c:f>
              <c:numCache>
                <c:formatCode>General</c:formatCode>
                <c:ptCount val="12"/>
                <c:pt idx="0">
                  <c:v>13224</c:v>
                </c:pt>
                <c:pt idx="1">
                  <c:v>18308</c:v>
                </c:pt>
                <c:pt idx="2">
                  <c:v>20066</c:v>
                </c:pt>
                <c:pt idx="3">
                  <c:v>76693</c:v>
                </c:pt>
                <c:pt idx="4">
                  <c:v>122099</c:v>
                </c:pt>
                <c:pt idx="5">
                  <c:v>197732</c:v>
                </c:pt>
                <c:pt idx="6">
                  <c:v>206570</c:v>
                </c:pt>
                <c:pt idx="7">
                  <c:v>154780</c:v>
                </c:pt>
                <c:pt idx="8">
                  <c:v>115573</c:v>
                </c:pt>
                <c:pt idx="9">
                  <c:v>89716</c:v>
                </c:pt>
                <c:pt idx="10">
                  <c:v>95000</c:v>
                </c:pt>
                <c:pt idx="11">
                  <c:v>108000</c:v>
                </c:pt>
              </c:numCache>
            </c:numRef>
          </c:val>
        </c:ser>
        <c:axId val="47879296"/>
        <c:axId val="47880832"/>
      </c:barChart>
      <c:lineChart>
        <c:grouping val="standard"/>
        <c:ser>
          <c:idx val="2"/>
          <c:order val="2"/>
          <c:tx>
            <c:strRef>
              <c:f>'Ark1'!$D$1</c:f>
              <c:strCache>
                <c:ptCount val="1"/>
                <c:pt idx="0">
                  <c:v>Min. egenkapital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'Ark1'!$A$2:$A$13</c:f>
              <c:numCache>
                <c:formatCode>General</c:formatCod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numCache>
            </c:numRef>
          </c:cat>
          <c:val>
            <c:numRef>
              <c:f>'Ark1'!$D$2:$D$13</c:f>
              <c:numCache>
                <c:formatCode>General</c:formatCode>
                <c:ptCount val="12"/>
                <c:pt idx="0">
                  <c:v>100000</c:v>
                </c:pt>
                <c:pt idx="1">
                  <c:v>100000</c:v>
                </c:pt>
                <c:pt idx="2">
                  <c:v>100000</c:v>
                </c:pt>
                <c:pt idx="3">
                  <c:v>100000</c:v>
                </c:pt>
                <c:pt idx="4">
                  <c:v>100000</c:v>
                </c:pt>
                <c:pt idx="5">
                  <c:v>100000</c:v>
                </c:pt>
                <c:pt idx="6">
                  <c:v>100000</c:v>
                </c:pt>
                <c:pt idx="7">
                  <c:v>100000</c:v>
                </c:pt>
                <c:pt idx="8">
                  <c:v>100000</c:v>
                </c:pt>
                <c:pt idx="9">
                  <c:v>100000</c:v>
                </c:pt>
                <c:pt idx="10">
                  <c:v>100000</c:v>
                </c:pt>
                <c:pt idx="11">
                  <c:v>100000</c:v>
                </c:pt>
              </c:numCache>
            </c:numRef>
          </c:val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Kolonne1</c:v>
                </c:pt>
              </c:strCache>
            </c:strRef>
          </c:tx>
          <c:spPr>
            <a:ln>
              <a:solidFill>
                <a:srgbClr val="FF0000">
                  <a:alpha val="60000"/>
                </a:srgbClr>
              </a:solidFill>
            </a:ln>
          </c:spPr>
          <c:marker>
            <c:symbol val="none"/>
          </c:marker>
          <c:cat>
            <c:numRef>
              <c:f>'Ark1'!$A$2:$A$13</c:f>
              <c:numCache>
                <c:formatCode>General</c:formatCod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numCache>
            </c:numRef>
          </c:cat>
          <c:val>
            <c:numRef>
              <c:f>'Ark1'!$E$2:$E$13</c:f>
              <c:numCache>
                <c:formatCode>General</c:formatCode>
                <c:ptCount val="12"/>
                <c:pt idx="0">
                  <c:v>150000</c:v>
                </c:pt>
                <c:pt idx="1">
                  <c:v>150000</c:v>
                </c:pt>
                <c:pt idx="2">
                  <c:v>150000</c:v>
                </c:pt>
                <c:pt idx="3">
                  <c:v>150000</c:v>
                </c:pt>
                <c:pt idx="4">
                  <c:v>150000</c:v>
                </c:pt>
                <c:pt idx="5">
                  <c:v>150000</c:v>
                </c:pt>
                <c:pt idx="6">
                  <c:v>150000</c:v>
                </c:pt>
                <c:pt idx="7">
                  <c:v>150000</c:v>
                </c:pt>
                <c:pt idx="8">
                  <c:v>150000</c:v>
                </c:pt>
                <c:pt idx="9">
                  <c:v>150000</c:v>
                </c:pt>
                <c:pt idx="10">
                  <c:v>150000</c:v>
                </c:pt>
                <c:pt idx="11">
                  <c:v>150000</c:v>
                </c:pt>
              </c:numCache>
            </c:numRef>
          </c:val>
        </c:ser>
        <c:marker val="1"/>
        <c:axId val="47879296"/>
        <c:axId val="47880832"/>
      </c:lineChart>
      <c:catAx>
        <c:axId val="47879296"/>
        <c:scaling>
          <c:orientation val="minMax"/>
        </c:scaling>
        <c:axPos val="b"/>
        <c:numFmt formatCode="General" sourceLinked="1"/>
        <c:majorTickMark val="none"/>
        <c:tickLblPos val="nextTo"/>
        <c:crossAx val="47880832"/>
        <c:crosses val="autoZero"/>
        <c:auto val="1"/>
        <c:lblAlgn val="ctr"/>
        <c:lblOffset val="100"/>
      </c:catAx>
      <c:valAx>
        <c:axId val="47880832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47879296"/>
        <c:crosses val="autoZero"/>
        <c:crossBetween val="between"/>
      </c:valAx>
    </c:plotArea>
    <c:legend>
      <c:legendPos val="r"/>
      <c:legendEntry>
        <c:idx val="3"/>
        <c:delete val="1"/>
      </c:legendEntry>
      <c:legendEntry>
        <c:idx val="4"/>
        <c:delete val="1"/>
      </c:legendEntry>
      <c:layout>
        <c:manualLayout>
          <c:xMode val="edge"/>
          <c:yMode val="edge"/>
          <c:x val="0.12132858625263107"/>
          <c:y val="0.89180468066491769"/>
          <c:w val="0.83820195896743244"/>
          <c:h val="0.10819531933508322"/>
        </c:manualLayout>
      </c:layout>
    </c:legend>
    <c:plotVisOnly val="1"/>
    <c:dispBlanksAs val="zero"/>
  </c:chart>
  <c:txPr>
    <a:bodyPr/>
    <a:lstStyle/>
    <a:p>
      <a:pPr>
        <a:defRPr sz="1800"/>
      </a:pPr>
      <a:endParaRPr lang="da-DK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a-DK"/>
  <c:chart>
    <c:title>
      <c:tx>
        <c:rich>
          <a:bodyPr/>
          <a:lstStyle/>
          <a:p>
            <a:pPr>
              <a:defRPr/>
            </a:pPr>
            <a:r>
              <a:rPr lang="da-DK" noProof="0" dirty="0" smtClean="0"/>
              <a:t>Kontingent pr. husstand</a:t>
            </a:r>
            <a:endParaRPr lang="da-DK" noProof="0" dirty="0"/>
          </a:p>
        </c:rich>
      </c:tx>
      <c:layout>
        <c:manualLayout>
          <c:xMode val="edge"/>
          <c:yMode val="edge"/>
          <c:x val="0.32653166618061696"/>
          <c:y val="1.6666666666666701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'Ark1'!$B$1</c:f>
              <c:strCache>
                <c:ptCount val="1"/>
                <c:pt idx="0">
                  <c:v>Kontingent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</c:spPr>
          <c:dPt>
            <c:idx val="10"/>
            <c:spPr>
              <a:solidFill>
                <a:srgbClr val="1F497D"/>
              </a:solidFill>
              <a:ln>
                <a:noFill/>
              </a:ln>
            </c:spPr>
          </c:dPt>
          <c:dPt>
            <c:idx val="11"/>
            <c:spPr>
              <a:solidFill>
                <a:srgbClr val="1F497D">
                  <a:alpha val="50000"/>
                </a:srgbClr>
              </a:solidFill>
              <a:ln>
                <a:noFill/>
              </a:ln>
            </c:spPr>
          </c:dPt>
          <c:cat>
            <c:numRef>
              <c:f>'Ark1'!$A$2:$A$13</c:f>
              <c:numCache>
                <c:formatCode>General</c:formatCod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numCache>
            </c:numRef>
          </c:cat>
          <c:val>
            <c:numRef>
              <c:f>'Ark1'!$B$2:$B$13</c:f>
              <c:numCache>
                <c:formatCode>General</c:formatCode>
                <c:ptCount val="12"/>
                <c:pt idx="0">
                  <c:v>2000</c:v>
                </c:pt>
                <c:pt idx="1">
                  <c:v>2000</c:v>
                </c:pt>
                <c:pt idx="2">
                  <c:v>2000</c:v>
                </c:pt>
                <c:pt idx="3">
                  <c:v>3000</c:v>
                </c:pt>
                <c:pt idx="4">
                  <c:v>3000</c:v>
                </c:pt>
                <c:pt idx="5">
                  <c:v>3000</c:v>
                </c:pt>
                <c:pt idx="6">
                  <c:v>2500</c:v>
                </c:pt>
                <c:pt idx="7">
                  <c:v>2500</c:v>
                </c:pt>
                <c:pt idx="8">
                  <c:v>2500</c:v>
                </c:pt>
                <c:pt idx="9">
                  <c:v>2500</c:v>
                </c:pt>
                <c:pt idx="10">
                  <c:v>3000</c:v>
                </c:pt>
                <c:pt idx="11">
                  <c:v>3500</c:v>
                </c:pt>
              </c:numCache>
            </c:numRef>
          </c:val>
        </c:ser>
        <c:axId val="48091136"/>
        <c:axId val="48092672"/>
      </c:barChart>
      <c:catAx>
        <c:axId val="48091136"/>
        <c:scaling>
          <c:orientation val="minMax"/>
        </c:scaling>
        <c:axPos val="b"/>
        <c:numFmt formatCode="General" sourceLinked="1"/>
        <c:majorTickMark val="none"/>
        <c:tickLblPos val="nextTo"/>
        <c:crossAx val="48092672"/>
        <c:crosses val="autoZero"/>
        <c:auto val="1"/>
        <c:lblAlgn val="ctr"/>
        <c:lblOffset val="100"/>
      </c:catAx>
      <c:valAx>
        <c:axId val="4809267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da-DK" dirty="0" smtClean="0"/>
                  <a:t>Kr. </a:t>
                </a:r>
                <a:endParaRPr lang="da-DK" dirty="0"/>
              </a:p>
            </c:rich>
          </c:tx>
          <c:layout/>
        </c:title>
        <c:numFmt formatCode="General" sourceLinked="1"/>
        <c:majorTickMark val="none"/>
        <c:tickLblPos val="nextTo"/>
        <c:crossAx val="4809113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da-DK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EFFA9-9F02-4E40-A1BF-F4096049E7F1}" type="datetimeFigureOut">
              <a:rPr lang="da-DK" smtClean="0"/>
              <a:pPr/>
              <a:t>06-03-2011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A665BD-155F-4E98-8BCE-0C807EB911A6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65BD-155F-4E98-8BCE-0C807EB911A6}" type="slidenum">
              <a:rPr lang="da-DK" smtClean="0"/>
              <a:pPr/>
              <a:t>1</a:t>
            </a:fld>
            <a:endParaRPr lang="da-DK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65BD-155F-4E98-8BCE-0C807EB911A6}" type="slidenum">
              <a:rPr lang="da-DK" smtClean="0"/>
              <a:pPr/>
              <a:t>10</a:t>
            </a:fld>
            <a:endParaRPr lang="da-DK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65BD-155F-4E98-8BCE-0C807EB911A6}" type="slidenum">
              <a:rPr lang="da-DK" smtClean="0"/>
              <a:pPr/>
              <a:t>11</a:t>
            </a:fld>
            <a:endParaRPr lang="da-DK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65BD-155F-4E98-8BCE-0C807EB911A6}" type="slidenum">
              <a:rPr lang="da-DK" smtClean="0"/>
              <a:pPr/>
              <a:t>12</a:t>
            </a:fld>
            <a:endParaRPr lang="da-DK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65BD-155F-4E98-8BCE-0C807EB911A6}" type="slidenum">
              <a:rPr lang="da-DK" smtClean="0"/>
              <a:pPr/>
              <a:t>13</a:t>
            </a:fld>
            <a:endParaRPr lang="da-DK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65BD-155F-4E98-8BCE-0C807EB911A6}" type="slidenum">
              <a:rPr lang="da-DK" smtClean="0"/>
              <a:pPr/>
              <a:t>14</a:t>
            </a:fld>
            <a:endParaRPr lang="da-DK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65BD-155F-4E98-8BCE-0C807EB911A6}" type="slidenum">
              <a:rPr lang="da-DK" smtClean="0"/>
              <a:pPr/>
              <a:t>15</a:t>
            </a:fld>
            <a:endParaRPr lang="da-DK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65BD-155F-4E98-8BCE-0C807EB911A6}" type="slidenum">
              <a:rPr lang="da-DK" smtClean="0"/>
              <a:pPr/>
              <a:t>16</a:t>
            </a:fld>
            <a:endParaRPr lang="da-DK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65BD-155F-4E98-8BCE-0C807EB911A6}" type="slidenum">
              <a:rPr lang="da-DK" smtClean="0"/>
              <a:pPr/>
              <a:t>17</a:t>
            </a:fld>
            <a:endParaRPr lang="da-DK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65BD-155F-4E98-8BCE-0C807EB911A6}" type="slidenum">
              <a:rPr lang="da-DK" smtClean="0"/>
              <a:pPr/>
              <a:t>18</a:t>
            </a:fld>
            <a:endParaRPr 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65BD-155F-4E98-8BCE-0C807EB911A6}" type="slidenum">
              <a:rPr lang="da-DK" smtClean="0"/>
              <a:pPr/>
              <a:t>2</a:t>
            </a:fld>
            <a:endParaRPr lang="da-D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65BD-155F-4E98-8BCE-0C807EB911A6}" type="slidenum">
              <a:rPr lang="da-DK" smtClean="0"/>
              <a:pPr/>
              <a:t>3</a:t>
            </a:fld>
            <a:endParaRPr lang="da-D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65BD-155F-4E98-8BCE-0C807EB911A6}" type="slidenum">
              <a:rPr lang="da-DK" smtClean="0"/>
              <a:pPr/>
              <a:t>4</a:t>
            </a:fld>
            <a:endParaRPr lang="da-D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65BD-155F-4E98-8BCE-0C807EB911A6}" type="slidenum">
              <a:rPr lang="da-DK" smtClean="0"/>
              <a:pPr/>
              <a:t>5</a:t>
            </a:fld>
            <a:endParaRPr lang="da-D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65BD-155F-4E98-8BCE-0C807EB911A6}" type="slidenum">
              <a:rPr lang="da-DK" smtClean="0"/>
              <a:pPr/>
              <a:t>6</a:t>
            </a:fld>
            <a:endParaRPr lang="da-D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65BD-155F-4E98-8BCE-0C807EB911A6}" type="slidenum">
              <a:rPr lang="da-DK" smtClean="0"/>
              <a:pPr/>
              <a:t>7</a:t>
            </a:fld>
            <a:endParaRPr lang="da-DK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65BD-155F-4E98-8BCE-0C807EB911A6}" type="slidenum">
              <a:rPr lang="da-DK" smtClean="0"/>
              <a:pPr/>
              <a:t>8</a:t>
            </a:fld>
            <a:endParaRPr lang="da-DK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65BD-155F-4E98-8BCE-0C807EB911A6}" type="slidenum">
              <a:rPr lang="da-DK" smtClean="0"/>
              <a:pPr/>
              <a:t>9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 smtClean="0"/>
              <a:t>Klik for at redigere undertiteltypografien i masteren</a:t>
            </a:r>
            <a:endParaRPr lang="da-DK" dirty="0"/>
          </a:p>
        </p:txBody>
      </p:sp>
      <p:pic>
        <p:nvPicPr>
          <p:cNvPr id="7" name="Billede 6" descr="BSP_Jan_1000_100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914400"/>
          </a:xfrm>
          <a:prstGeom prst="rect">
            <a:avLst/>
          </a:prstGeom>
        </p:spPr>
      </p:pic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8429652" y="6215082"/>
          <a:ext cx="606425" cy="512762"/>
        </p:xfrm>
        <a:graphic>
          <a:graphicData uri="http://schemas.openxmlformats.org/presentationml/2006/ole">
            <p:oleObj spid="_x0000_s2050" r:id="rId4" imgW="1847619" imgH="1561905" progId="">
              <p:embed/>
            </p:oleObj>
          </a:graphicData>
        </a:graphic>
      </p:graphicFrame>
      <p:sp>
        <p:nvSpPr>
          <p:cNvPr id="9" name="Tekstboks 8"/>
          <p:cNvSpPr txBox="1"/>
          <p:nvPr userDrawn="1"/>
        </p:nvSpPr>
        <p:spPr>
          <a:xfrm>
            <a:off x="6643702" y="6438149"/>
            <a:ext cx="18573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200" dirty="0" smtClean="0">
                <a:latin typeface="Arial" pitchFamily="34" charset="0"/>
                <a:cs typeface="Arial" pitchFamily="34" charset="0"/>
              </a:rPr>
              <a:t>GF Brødeskovparken</a:t>
            </a:r>
            <a:endParaRPr lang="da-DK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3D97-F7E8-4B4E-92D4-9F60C7E70062}" type="datetimeFigureOut">
              <a:rPr lang="da-DK" smtClean="0"/>
              <a:pPr/>
              <a:t>06-03-2011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CD27-D99F-4224-9188-6F2058F75798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3D97-F7E8-4B4E-92D4-9F60C7E70062}" type="datetimeFigureOut">
              <a:rPr lang="da-DK" smtClean="0"/>
              <a:pPr/>
              <a:t>06-03-2011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CD27-D99F-4224-9188-6F2058F75798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6400816" cy="857256"/>
          </a:xfrm>
        </p:spPr>
        <p:txBody>
          <a:bodyPr/>
          <a:lstStyle>
            <a:lvl1pPr algn="l">
              <a:defRPr/>
            </a:lvl1pPr>
          </a:lstStyle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572033"/>
          </a:xfrm>
        </p:spPr>
        <p:txBody>
          <a:bodyPr>
            <a:normAutofit/>
          </a:bodyPr>
          <a:lstStyle>
            <a:lvl1pPr>
              <a:buFont typeface="Wingdings" pitchFamily="2" charset="2"/>
              <a:buChar char="§"/>
              <a:defRPr sz="2800"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itchFamily="34" charset="0"/>
                <a:cs typeface="Arial" pitchFamily="34" charset="0"/>
              </a:defRPr>
            </a:lvl2pPr>
            <a:lvl3pPr>
              <a:buFont typeface="Wingdings" pitchFamily="2" charset="2"/>
              <a:buChar char="§"/>
              <a:defRPr sz="2000"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§"/>
              <a:defRPr sz="1800">
                <a:latin typeface="Arial" pitchFamily="34" charset="0"/>
                <a:cs typeface="Arial" pitchFamily="34" charset="0"/>
              </a:defRPr>
            </a:lvl4pPr>
            <a:lvl5pPr>
              <a:buFont typeface="Wingdings" pitchFamily="2" charset="2"/>
              <a:buChar char="§"/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pic>
        <p:nvPicPr>
          <p:cNvPr id="7" name="Billede 6" descr="BSP_Jan_1000_100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5943600"/>
            <a:ext cx="9144000" cy="914400"/>
          </a:xfrm>
          <a:prstGeom prst="rect">
            <a:avLst/>
          </a:prstGeom>
        </p:spPr>
      </p:pic>
      <p:graphicFrame>
        <p:nvGraphicFramePr>
          <p:cNvPr id="9" name="Object 2"/>
          <p:cNvGraphicFramePr>
            <a:graphicFrameLocks noChangeAspect="1"/>
          </p:cNvGraphicFramePr>
          <p:nvPr userDrawn="1"/>
        </p:nvGraphicFramePr>
        <p:xfrm>
          <a:off x="8429652" y="71414"/>
          <a:ext cx="606425" cy="512762"/>
        </p:xfrm>
        <a:graphic>
          <a:graphicData uri="http://schemas.openxmlformats.org/presentationml/2006/ole">
            <p:oleObj spid="_x0000_s3074" r:id="rId4" imgW="1847619" imgH="1561905" progId="">
              <p:embed/>
            </p:oleObj>
          </a:graphicData>
        </a:graphic>
      </p:graphicFrame>
      <p:sp>
        <p:nvSpPr>
          <p:cNvPr id="10" name="Tekstboks 9"/>
          <p:cNvSpPr txBox="1"/>
          <p:nvPr userDrawn="1"/>
        </p:nvSpPr>
        <p:spPr>
          <a:xfrm>
            <a:off x="6929454" y="285728"/>
            <a:ext cx="1643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200" dirty="0" smtClean="0">
                <a:latin typeface="Arial" pitchFamily="34" charset="0"/>
                <a:cs typeface="Arial" pitchFamily="34" charset="0"/>
              </a:rPr>
              <a:t>GF Brødeskovparken</a:t>
            </a:r>
            <a:endParaRPr lang="da-DK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Lige forbindelse 11"/>
          <p:cNvCxnSpPr/>
          <p:nvPr userDrawn="1"/>
        </p:nvCxnSpPr>
        <p:spPr>
          <a:xfrm>
            <a:off x="0" y="1214422"/>
            <a:ext cx="9144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3D97-F7E8-4B4E-92D4-9F60C7E70062}" type="datetimeFigureOut">
              <a:rPr lang="da-DK" smtClean="0"/>
              <a:pPr/>
              <a:t>06-03-2011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CD27-D99F-4224-9188-6F2058F75798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15130" cy="868346"/>
          </a:xfrm>
        </p:spPr>
        <p:txBody>
          <a:bodyPr/>
          <a:lstStyle>
            <a:lvl1pPr algn="l">
              <a:defRPr/>
            </a:lvl1pPr>
          </a:lstStyle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329130"/>
          </a:xfrm>
        </p:spPr>
        <p:txBody>
          <a:bodyPr>
            <a:normAutofit/>
          </a:bodyPr>
          <a:lstStyle>
            <a:lvl1pPr>
              <a:buFont typeface="Wingdings" pitchFamily="2" charset="2"/>
              <a:buChar char="§"/>
              <a:defRPr sz="2400"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2000">
                <a:latin typeface="Arial" pitchFamily="34" charset="0"/>
                <a:cs typeface="Arial" pitchFamily="34" charset="0"/>
              </a:defRPr>
            </a:lvl2pPr>
            <a:lvl3pPr>
              <a:buFont typeface="Wingdings" pitchFamily="2" charset="2"/>
              <a:buChar char="§"/>
              <a:defRPr sz="1800"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4pPr>
            <a:lvl5pP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329130"/>
          </a:xfrm>
        </p:spPr>
        <p:txBody>
          <a:bodyPr>
            <a:normAutofit/>
          </a:bodyPr>
          <a:lstStyle>
            <a:lvl1pPr>
              <a:buFont typeface="Wingdings" pitchFamily="2" charset="2"/>
              <a:buChar char="§"/>
              <a:defRPr sz="2400"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2000">
                <a:latin typeface="Arial" pitchFamily="34" charset="0"/>
                <a:cs typeface="Arial" pitchFamily="34" charset="0"/>
              </a:defRPr>
            </a:lvl2pPr>
            <a:lvl3pPr>
              <a:buFont typeface="Wingdings" pitchFamily="2" charset="2"/>
              <a:buChar char="§"/>
              <a:defRPr sz="1800"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4pPr>
            <a:lvl5pP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graphicFrame>
        <p:nvGraphicFramePr>
          <p:cNvPr id="8" name="Object 2"/>
          <p:cNvGraphicFramePr>
            <a:graphicFrameLocks noChangeAspect="1"/>
          </p:cNvGraphicFramePr>
          <p:nvPr userDrawn="1"/>
        </p:nvGraphicFramePr>
        <p:xfrm>
          <a:off x="8429652" y="71414"/>
          <a:ext cx="606425" cy="512762"/>
        </p:xfrm>
        <a:graphic>
          <a:graphicData uri="http://schemas.openxmlformats.org/presentationml/2006/ole">
            <p:oleObj spid="_x0000_s4098" r:id="rId3" imgW="1847619" imgH="1561905" progId="">
              <p:embed/>
            </p:oleObj>
          </a:graphicData>
        </a:graphic>
      </p:graphicFrame>
      <p:sp>
        <p:nvSpPr>
          <p:cNvPr id="9" name="Tekstboks 8"/>
          <p:cNvSpPr txBox="1"/>
          <p:nvPr userDrawn="1"/>
        </p:nvSpPr>
        <p:spPr>
          <a:xfrm>
            <a:off x="6929454" y="285728"/>
            <a:ext cx="1643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200" dirty="0" smtClean="0">
                <a:latin typeface="Arial" pitchFamily="34" charset="0"/>
                <a:cs typeface="Arial" pitchFamily="34" charset="0"/>
              </a:rPr>
              <a:t>GF Brødeskovparken</a:t>
            </a:r>
            <a:endParaRPr lang="da-DK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Lige forbindelse 9"/>
          <p:cNvCxnSpPr/>
          <p:nvPr userDrawn="1"/>
        </p:nvCxnSpPr>
        <p:spPr>
          <a:xfrm>
            <a:off x="0" y="1214422"/>
            <a:ext cx="9144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Billede 10" descr="BSP_Jan_1000_100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0" y="5943600"/>
            <a:ext cx="9144000" cy="914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pic>
        <p:nvPicPr>
          <p:cNvPr id="10" name="Billede 9" descr="BSP_Jan_1000_100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5943600"/>
            <a:ext cx="9144000" cy="914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3D97-F7E8-4B4E-92D4-9F60C7E70062}" type="datetimeFigureOut">
              <a:rPr lang="da-DK" smtClean="0"/>
              <a:pPr/>
              <a:t>06-03-2011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CD27-D99F-4224-9188-6F2058F75798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3D97-F7E8-4B4E-92D4-9F60C7E70062}" type="datetimeFigureOut">
              <a:rPr lang="da-DK" smtClean="0"/>
              <a:pPr/>
              <a:t>06-03-2011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CD27-D99F-4224-9188-6F2058F75798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3D97-F7E8-4B4E-92D4-9F60C7E70062}" type="datetimeFigureOut">
              <a:rPr lang="da-DK" smtClean="0"/>
              <a:pPr/>
              <a:t>06-03-2011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CD27-D99F-4224-9188-6F2058F75798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3D97-F7E8-4B4E-92D4-9F60C7E70062}" type="datetimeFigureOut">
              <a:rPr lang="da-DK" smtClean="0"/>
              <a:pPr/>
              <a:t>06-03-2011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CD27-D99F-4224-9188-6F2058F75798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43D97-F7E8-4B4E-92D4-9F60C7E70062}" type="datetimeFigureOut">
              <a:rPr lang="da-DK" smtClean="0"/>
              <a:pPr/>
              <a:t>06-03-2011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2CD27-D99F-4224-9188-6F2058F75798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Generalforsamling 2011 Brødeskovparken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>
                <a:solidFill>
                  <a:schemeClr val="tx1"/>
                </a:solidFill>
              </a:rPr>
              <a:t>10. marts 2011</a:t>
            </a:r>
            <a:endParaRPr lang="da-DK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00816" cy="868346"/>
          </a:xfrm>
        </p:spPr>
        <p:txBody>
          <a:bodyPr/>
          <a:lstStyle/>
          <a:p>
            <a:pPr algn="l"/>
            <a:r>
              <a:rPr lang="da-DK" dirty="0" smtClean="0"/>
              <a:t>Dagsorden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572033"/>
          </a:xfrm>
        </p:spPr>
        <p:txBody>
          <a:bodyPr>
            <a:normAutofit/>
          </a:bodyPr>
          <a:lstStyle/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Valg af dirigent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Godkendelse af bestyrelsens årsberetning for 2010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Fremlæggelse af det reviderede regnskab med status til godkendelse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/>
              <a:t>Fremlæggelse og godkendelse af budget for 2012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Fastsættelse af kontingent for 2012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Valg af bestyrelse, bestyrelsessuppleanter, revisor og revisorsuppleanter 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Indkomne forslag 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Eventuelt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00816" cy="868346"/>
          </a:xfrm>
        </p:spPr>
        <p:txBody>
          <a:bodyPr/>
          <a:lstStyle/>
          <a:p>
            <a:pPr algn="l"/>
            <a:r>
              <a:rPr lang="da-DK" dirty="0" smtClean="0"/>
              <a:t>Dagsorden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572033"/>
          </a:xfrm>
        </p:spPr>
        <p:txBody>
          <a:bodyPr>
            <a:normAutofit/>
          </a:bodyPr>
          <a:lstStyle/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Valg af dirigent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Godkendelse af bestyrelsens årsberetning for 2010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Fremlæggelse af det reviderede regnskab med status til godkendelse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Fremlæggelse og godkendelse af budget for 2012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/>
              <a:t>Fastsættelse af kontingent for 2012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Valg af bestyrelse, bestyrelsessuppleanter, revisor og revisorsuppleanter 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Indkomne forslag 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Eventuelt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Kontingent  2012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a-DK" b="1" u="sng" dirty="0" smtClean="0"/>
              <a:t>Afstemning om bestyrelsens forslag</a:t>
            </a:r>
          </a:p>
          <a:p>
            <a:endParaRPr lang="da-DK" dirty="0" smtClean="0"/>
          </a:p>
          <a:p>
            <a:r>
              <a:rPr lang="da-DK" dirty="0" smtClean="0"/>
              <a:t>Kontingent pr. husstand - kr. 3500</a:t>
            </a:r>
            <a:endParaRPr lang="da-DK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00816" cy="868346"/>
          </a:xfrm>
        </p:spPr>
        <p:txBody>
          <a:bodyPr/>
          <a:lstStyle/>
          <a:p>
            <a:pPr algn="l"/>
            <a:r>
              <a:rPr lang="da-DK" dirty="0" smtClean="0"/>
              <a:t>Dagsorden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572033"/>
          </a:xfrm>
        </p:spPr>
        <p:txBody>
          <a:bodyPr>
            <a:noAutofit/>
          </a:bodyPr>
          <a:lstStyle/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Valg af dirigent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Godkendelse af bestyrelsens årsberetning for 2010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Fremlæggelse af det reviderede regnskab med status til godkendelse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Fremlæggelse og godkendelse af budget for 2012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Fastsættelse af kontingent for 2012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/>
              <a:t>Valg af bestyrelse, bestyrelsessuppleanter, revisor og revisorsuppleanter 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Indkomne forslag 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Eventuelt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Valg af bestyrelse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214282" y="1357298"/>
            <a:ext cx="4357718" cy="4572033"/>
          </a:xfrm>
        </p:spPr>
        <p:txBody>
          <a:bodyPr/>
          <a:lstStyle/>
          <a:p>
            <a:r>
              <a:rPr lang="da-DK" sz="2000" dirty="0"/>
              <a:t>Bestyrelse</a:t>
            </a:r>
          </a:p>
          <a:p>
            <a:pPr lvl="1"/>
            <a:r>
              <a:rPr lang="da-DK" sz="1800" dirty="0"/>
              <a:t>Anders (nr. 55) </a:t>
            </a:r>
            <a:r>
              <a:rPr lang="da-DK" sz="1800" dirty="0" smtClean="0"/>
              <a:t>– genopstiller ikke</a:t>
            </a:r>
            <a:endParaRPr lang="da-DK" sz="1800" dirty="0"/>
          </a:p>
          <a:p>
            <a:pPr lvl="1"/>
            <a:r>
              <a:rPr lang="da-DK" sz="1800" dirty="0"/>
              <a:t>Karsten (</a:t>
            </a:r>
            <a:r>
              <a:rPr lang="da-DK" sz="1800" dirty="0" smtClean="0"/>
              <a:t>nr</a:t>
            </a:r>
            <a:r>
              <a:rPr lang="da-DK" sz="1800" dirty="0"/>
              <a:t>. </a:t>
            </a:r>
            <a:r>
              <a:rPr lang="da-DK" sz="1800" dirty="0" smtClean="0"/>
              <a:t>57) - genopstiller</a:t>
            </a:r>
            <a:endParaRPr lang="da-DK" sz="1800" dirty="0"/>
          </a:p>
          <a:p>
            <a:pPr lvl="1"/>
            <a:r>
              <a:rPr lang="da-DK" sz="1800" dirty="0"/>
              <a:t>Peter </a:t>
            </a:r>
            <a:r>
              <a:rPr lang="da-DK" sz="1800" dirty="0" smtClean="0"/>
              <a:t>(nr</a:t>
            </a:r>
            <a:r>
              <a:rPr lang="da-DK" sz="1800" dirty="0"/>
              <a:t>. </a:t>
            </a:r>
            <a:r>
              <a:rPr lang="da-DK" sz="1800" dirty="0" smtClean="0"/>
              <a:t>35) - genopstiller</a:t>
            </a:r>
            <a:endParaRPr lang="da-DK" sz="1800" dirty="0"/>
          </a:p>
          <a:p>
            <a:pPr lvl="1"/>
            <a:r>
              <a:rPr lang="da-DK" sz="1800" dirty="0" smtClean="0"/>
              <a:t>Mikkel (nr</a:t>
            </a:r>
            <a:r>
              <a:rPr lang="da-DK" sz="1800" dirty="0"/>
              <a:t>. </a:t>
            </a:r>
            <a:r>
              <a:rPr lang="da-DK" sz="1800" dirty="0" smtClean="0"/>
              <a:t>79) - genopstiller</a:t>
            </a:r>
            <a:endParaRPr lang="da-DK" sz="1800" dirty="0"/>
          </a:p>
          <a:p>
            <a:pPr lvl="1"/>
            <a:r>
              <a:rPr lang="da-DK" sz="1800" dirty="0" smtClean="0"/>
              <a:t>Frank (nr. </a:t>
            </a:r>
            <a:r>
              <a:rPr lang="da-DK" sz="1800" smtClean="0"/>
              <a:t>3</a:t>
            </a:r>
            <a:r>
              <a:rPr lang="da-DK" sz="1800" smtClean="0"/>
              <a:t>) </a:t>
            </a:r>
            <a:r>
              <a:rPr lang="da-DK" sz="1800" smtClean="0"/>
              <a:t>- opstiller</a:t>
            </a:r>
            <a:endParaRPr lang="da-DK" sz="1800" dirty="0" smtClean="0"/>
          </a:p>
          <a:p>
            <a:pPr lvl="1">
              <a:buNone/>
            </a:pPr>
            <a:endParaRPr lang="da-DK" sz="1800" dirty="0"/>
          </a:p>
          <a:p>
            <a:r>
              <a:rPr lang="da-DK" sz="2000" dirty="0" smtClean="0"/>
              <a:t>Revisor &amp; revisorsuppleanter </a:t>
            </a:r>
          </a:p>
          <a:p>
            <a:pPr lvl="1"/>
            <a:r>
              <a:rPr lang="da-DK" sz="1800" dirty="0" smtClean="0"/>
              <a:t>Mads (nr. 15) - genopstiller</a:t>
            </a:r>
          </a:p>
          <a:p>
            <a:pPr lvl="1"/>
            <a:r>
              <a:rPr lang="da-DK" sz="1800" dirty="0" smtClean="0"/>
              <a:t>Mette (nr. 77) - genopstiller</a:t>
            </a:r>
          </a:p>
          <a:p>
            <a:endParaRPr lang="da-DK" sz="2000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357298"/>
            <a:ext cx="4495800" cy="4572033"/>
          </a:xfrm>
        </p:spPr>
        <p:txBody>
          <a:bodyPr>
            <a:normAutofit/>
          </a:bodyPr>
          <a:lstStyle/>
          <a:p>
            <a:r>
              <a:rPr lang="da-DK" sz="2000" dirty="0" smtClean="0"/>
              <a:t>Udvalg</a:t>
            </a:r>
            <a:endParaRPr lang="da-DK" sz="2000" dirty="0"/>
          </a:p>
          <a:p>
            <a:pPr lvl="1"/>
            <a:r>
              <a:rPr lang="da-DK" sz="1800" dirty="0" smtClean="0"/>
              <a:t>Web-master</a:t>
            </a:r>
          </a:p>
          <a:p>
            <a:pPr lvl="2"/>
            <a:r>
              <a:rPr lang="da-DK" sz="1600" dirty="0" smtClean="0"/>
              <a:t>Karsten (nr. 57) </a:t>
            </a:r>
            <a:endParaRPr lang="da-DK" sz="1600" dirty="0"/>
          </a:p>
          <a:p>
            <a:pPr lvl="1"/>
            <a:r>
              <a:rPr lang="da-DK" sz="1800" dirty="0" smtClean="0"/>
              <a:t>Festudvalg</a:t>
            </a:r>
          </a:p>
          <a:p>
            <a:pPr lvl="2"/>
            <a:r>
              <a:rPr lang="da-DK" sz="1600" dirty="0" smtClean="0"/>
              <a:t>Gunhild (nr. 21)</a:t>
            </a:r>
          </a:p>
          <a:p>
            <a:pPr lvl="2"/>
            <a:r>
              <a:rPr lang="da-DK" sz="1600" dirty="0" smtClean="0"/>
              <a:t>Thomas (nr. 16)</a:t>
            </a:r>
          </a:p>
          <a:p>
            <a:pPr lvl="2"/>
            <a:r>
              <a:rPr lang="da-DK" sz="1600" dirty="0" smtClean="0"/>
              <a:t>Søren (nr. 43)</a:t>
            </a:r>
            <a:endParaRPr lang="da-DK" sz="1600" dirty="0"/>
          </a:p>
          <a:p>
            <a:pPr lvl="1"/>
            <a:r>
              <a:rPr lang="da-DK" sz="1800" dirty="0" smtClean="0"/>
              <a:t>Trafikudvalg </a:t>
            </a:r>
          </a:p>
          <a:p>
            <a:pPr lvl="2"/>
            <a:r>
              <a:rPr lang="da-DK" sz="1600" dirty="0" smtClean="0"/>
              <a:t>Anders (nr. 95)</a:t>
            </a:r>
          </a:p>
          <a:p>
            <a:pPr lvl="2"/>
            <a:r>
              <a:rPr lang="da-DK" sz="1600" dirty="0" smtClean="0"/>
              <a:t>Kim (nr. 5)</a:t>
            </a:r>
            <a:endParaRPr lang="da-DK" sz="1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00816" cy="868346"/>
          </a:xfrm>
        </p:spPr>
        <p:txBody>
          <a:bodyPr/>
          <a:lstStyle/>
          <a:p>
            <a:pPr algn="l"/>
            <a:r>
              <a:rPr lang="da-DK" dirty="0" smtClean="0"/>
              <a:t>Dagsorden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572033"/>
          </a:xfrm>
        </p:spPr>
        <p:txBody>
          <a:bodyPr>
            <a:noAutofit/>
          </a:bodyPr>
          <a:lstStyle/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Valg af dirigent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Godkendelse af bestyrelsens årsberetning for 2010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Fremlæggelse af det reviderede regnskab med status til godkendelse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Fremlæggelse og godkendelse af budget for 2012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Fastsættelse af kontingent for 2012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Valg af bestyrelse, bestyrelsessuppleanter, revisor og revisorsuppleanter 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/>
              <a:t>Indkomne forslag 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Eventuelt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Indkomne forslag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00816" cy="868346"/>
          </a:xfrm>
        </p:spPr>
        <p:txBody>
          <a:bodyPr/>
          <a:lstStyle/>
          <a:p>
            <a:pPr algn="l"/>
            <a:r>
              <a:rPr lang="da-DK" dirty="0" smtClean="0"/>
              <a:t>Dagsorden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572033"/>
          </a:xfrm>
        </p:spPr>
        <p:txBody>
          <a:bodyPr>
            <a:noAutofit/>
          </a:bodyPr>
          <a:lstStyle/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Valg af dirigent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Godkendelse af bestyrelsens årsberetning for 2010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Fremlæggelse af det reviderede regnskab med status til godkendelse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Fremlæggelse og godkendelse af budget for 2012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Fastsættelse af kontingent for 2012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Valg af bestyrelse, bestyrelsessuppleanter, revisor og revisorsuppleanter 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Indkomne forslag 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/>
              <a:t>Eventuelt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Eventuelt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00816" cy="868346"/>
          </a:xfrm>
        </p:spPr>
        <p:txBody>
          <a:bodyPr/>
          <a:lstStyle/>
          <a:p>
            <a:pPr algn="l"/>
            <a:r>
              <a:rPr lang="da-DK" dirty="0" smtClean="0"/>
              <a:t>Dagsorden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572033"/>
          </a:xfrm>
        </p:spPr>
        <p:txBody>
          <a:bodyPr>
            <a:noAutofit/>
          </a:bodyPr>
          <a:lstStyle/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/>
              <a:t>Valg af dirigent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/>
              <a:t>Godkendelse af bestyrelsens årsberetning for 2010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/>
              <a:t>Fremlæggelse af det reviderede regnskab med status til godkendelse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/>
              <a:t>Fremlæggelse og godkendelse af budget for 2012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/>
              <a:t>Fastsættelse af kontingent for 2012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/>
              <a:t>Valg af bestyrelse, bestyrelsessuppleanter, revisor og revisorsuppleanter 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/>
              <a:t>Indkomne forslag 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/>
              <a:t>Eventuelt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00816" cy="868346"/>
          </a:xfrm>
        </p:spPr>
        <p:txBody>
          <a:bodyPr/>
          <a:lstStyle/>
          <a:p>
            <a:pPr algn="l"/>
            <a:r>
              <a:rPr lang="da-DK" dirty="0" smtClean="0"/>
              <a:t>Dagsorden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572033"/>
          </a:xfrm>
        </p:spPr>
        <p:txBody>
          <a:bodyPr>
            <a:noAutofit/>
          </a:bodyPr>
          <a:lstStyle/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/>
              <a:t>Valg af dirigent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Godkendelse af bestyrelsens årsberetning for 2010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Fremlæggelse af det reviderede regnskab med status til godkendelse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Fremlæggelse og godkendelse af budget for 20112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Fastsættelse af kontingent for 2012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Valg af bestyrelse, bestyrelsessuppleanter, revisor og revisorsuppleanter 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Indkomne forslag 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Eventuelt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00816" cy="868346"/>
          </a:xfrm>
        </p:spPr>
        <p:txBody>
          <a:bodyPr/>
          <a:lstStyle/>
          <a:p>
            <a:pPr algn="l"/>
            <a:r>
              <a:rPr lang="da-DK" dirty="0" smtClean="0"/>
              <a:t>Dagsorden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572033"/>
          </a:xfrm>
        </p:spPr>
        <p:txBody>
          <a:bodyPr>
            <a:normAutofit/>
          </a:bodyPr>
          <a:lstStyle/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Valg af dirigent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/>
              <a:t>Godkendelse af bestyrelsens årsberetning for 2010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Fremlæggelse af det reviderede regnskab med status til godkendelse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Fremlæggelse og godkendelse af budget for 2012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Fastsættelse af kontingent for 2012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Valg af bestyrelse, bestyrelsessuppleanter, revisor og revisorsuppleanter 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Indkomne forslag 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Eventuelt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Årsberetning 2010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2800" dirty="0" smtClean="0"/>
              <a:t>Reparation af vej efter vinteren 2009/20010</a:t>
            </a:r>
          </a:p>
          <a:p>
            <a:r>
              <a:rPr lang="da-DK" dirty="0" smtClean="0"/>
              <a:t>Snerydning – en væsentlig budgetpost</a:t>
            </a:r>
            <a:endParaRPr lang="da-DK" sz="2800" dirty="0" smtClean="0"/>
          </a:p>
          <a:p>
            <a:r>
              <a:rPr lang="da-DK" sz="2800" dirty="0" smtClean="0"/>
              <a:t>Sommerfest</a:t>
            </a:r>
          </a:p>
          <a:p>
            <a:pPr lvl="1"/>
            <a:r>
              <a:rPr lang="da-DK" sz="2400" dirty="0" smtClean="0"/>
              <a:t>Årets Brødeskovborger</a:t>
            </a:r>
          </a:p>
          <a:p>
            <a:r>
              <a:rPr lang="da-DK" dirty="0" smtClean="0"/>
              <a:t>To h</a:t>
            </a:r>
            <a:r>
              <a:rPr lang="da-DK" sz="2800" dirty="0" smtClean="0"/>
              <a:t>avedage – med svingende tilslutning (nyt initiativ for 2011)</a:t>
            </a:r>
          </a:p>
          <a:p>
            <a:r>
              <a:rPr lang="da-DK" dirty="0" smtClean="0"/>
              <a:t>Indbrud og indbrudsforsøg</a:t>
            </a:r>
            <a:endParaRPr lang="da-DK" sz="2800" dirty="0" smtClean="0"/>
          </a:p>
          <a:p>
            <a:r>
              <a:rPr lang="da-DK" sz="2800" dirty="0" smtClean="0"/>
              <a:t>Køb og salg (2010:3, 2009:1, 2008:5)</a:t>
            </a:r>
            <a:endParaRPr lang="da-DK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Økonomiske anliggender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285860"/>
            <a:ext cx="8401080" cy="4572033"/>
          </a:xfrm>
        </p:spPr>
        <p:txBody>
          <a:bodyPr/>
          <a:lstStyle/>
          <a:p>
            <a:r>
              <a:rPr lang="da-DK" dirty="0" smtClean="0"/>
              <a:t>Mindre vej- og </a:t>
            </a:r>
            <a:r>
              <a:rPr lang="da-DK" dirty="0" err="1" smtClean="0"/>
              <a:t>stireparation</a:t>
            </a:r>
            <a:r>
              <a:rPr lang="da-DK" dirty="0" smtClean="0"/>
              <a:t> efter vinteren 10/11</a:t>
            </a:r>
          </a:p>
          <a:p>
            <a:r>
              <a:rPr lang="da-DK" dirty="0" smtClean="0"/>
              <a:t>Justering af snerydningsbudgettet </a:t>
            </a:r>
          </a:p>
          <a:p>
            <a:r>
              <a:rPr lang="da-DK" dirty="0" smtClean="0"/>
              <a:t>Legeplads – nødvendige udskiftninger og forbedringer</a:t>
            </a:r>
          </a:p>
          <a:p>
            <a:r>
              <a:rPr lang="da-DK" dirty="0" smtClean="0"/>
              <a:t>Markant abonnementsstigning vedr. vejbelysning</a:t>
            </a:r>
            <a:endParaRPr lang="da-D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Økonomiske anliggender</a:t>
            </a:r>
            <a:endParaRPr lang="da-DK" dirty="0"/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</p:nvPr>
        </p:nvGraphicFramePr>
        <p:xfrm>
          <a:off x="142844" y="1285875"/>
          <a:ext cx="8786874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Økonomiske anliggender</a:t>
            </a:r>
            <a:endParaRPr lang="da-DK" dirty="0"/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</p:nvPr>
        </p:nvGraphicFramePr>
        <p:xfrm>
          <a:off x="142844" y="1285875"/>
          <a:ext cx="8858312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00816" cy="868346"/>
          </a:xfrm>
        </p:spPr>
        <p:txBody>
          <a:bodyPr/>
          <a:lstStyle/>
          <a:p>
            <a:pPr algn="l"/>
            <a:r>
              <a:rPr lang="da-DK" dirty="0" smtClean="0"/>
              <a:t>Dagsorden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572033"/>
          </a:xfrm>
        </p:spPr>
        <p:txBody>
          <a:bodyPr>
            <a:normAutofit/>
          </a:bodyPr>
          <a:lstStyle/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Valg af dirigent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Godkendelse af bestyrelsens årsberetning for 2010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/>
              <a:t>Fremlæggelse af det reviderede regnskab med status til godkendelse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Fremlæggelse og godkendelse af budget for 2012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Fastsættelse af kontingent for 2012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Valg af bestyrelse, bestyrelsessuppleanter, revisor og revisorsuppleanter 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Indkomne forslag 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Eventuelt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607</Words>
  <Application>Microsoft Office PowerPoint</Application>
  <PresentationFormat>Skærmshow (4:3)</PresentationFormat>
  <Paragraphs>145</Paragraphs>
  <Slides>18</Slides>
  <Notes>18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Integrerede OLE-servere</vt:lpstr>
      </vt:variant>
      <vt:variant>
        <vt:i4>0</vt:i4>
      </vt:variant>
      <vt:variant>
        <vt:lpstr>Diastitler</vt:lpstr>
      </vt:variant>
      <vt:variant>
        <vt:i4>18</vt:i4>
      </vt:variant>
    </vt:vector>
  </HeadingPairs>
  <TitlesOfParts>
    <vt:vector size="19" baseType="lpstr">
      <vt:lpstr>Kontortema</vt:lpstr>
      <vt:lpstr>Generalforsamling 2011 Brødeskovparken</vt:lpstr>
      <vt:lpstr>Dagsorden</vt:lpstr>
      <vt:lpstr>Dagsorden</vt:lpstr>
      <vt:lpstr>Dagsorden</vt:lpstr>
      <vt:lpstr>Årsberetning 2010</vt:lpstr>
      <vt:lpstr>Økonomiske anliggender</vt:lpstr>
      <vt:lpstr>Økonomiske anliggender</vt:lpstr>
      <vt:lpstr>Økonomiske anliggender</vt:lpstr>
      <vt:lpstr>Dagsorden</vt:lpstr>
      <vt:lpstr>Dagsorden</vt:lpstr>
      <vt:lpstr>Dagsorden</vt:lpstr>
      <vt:lpstr>Kontingent  2012</vt:lpstr>
      <vt:lpstr>Dagsorden</vt:lpstr>
      <vt:lpstr>Valg af bestyrelse</vt:lpstr>
      <vt:lpstr>Dagsorden</vt:lpstr>
      <vt:lpstr>Indkomne forslag</vt:lpstr>
      <vt:lpstr>Dagsorden</vt:lpstr>
      <vt:lpstr>Eventuelt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Christina Bregndahl</dc:creator>
  <cp:lastModifiedBy>Christina Bregndahl</cp:lastModifiedBy>
  <cp:revision>40</cp:revision>
  <dcterms:created xsi:type="dcterms:W3CDTF">2010-02-07T14:50:24Z</dcterms:created>
  <dcterms:modified xsi:type="dcterms:W3CDTF">2011-03-06T14:40:05Z</dcterms:modified>
</cp:coreProperties>
</file>